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7" r:id="rId8"/>
    <p:sldId id="266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 snapToObjects="1">
      <p:cViewPr varScale="1">
        <p:scale>
          <a:sx n="110" d="100"/>
          <a:sy n="110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2.png>
</file>

<file path=ppt/media/image2.tiff>
</file>

<file path=ppt/media/image3.png>
</file>

<file path=ppt/media/image3.tiff>
</file>

<file path=ppt/media/image4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6CE12-10E4-B74A-AA2E-A843DF2F8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3E74E0-2469-F247-B73C-3F3BD0A7DA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58E518-E04E-654F-93D9-3A8ABC369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61EBD-1B83-8B4D-8295-0A1C98063EE7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6AA72-8958-6747-BC1F-7B4036FFB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D0181-81AC-8144-A91F-BB32287D9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98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6CAD5-71BD-A047-B628-06031577E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33E75B-66C6-8549-A170-143F9B77E9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F06748-EFD1-254A-A198-404DD6BE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61EBD-1B83-8B4D-8295-0A1C98063EE7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8EBDD-523C-FC4F-9391-1D9C6D8DE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EF5809-77D7-834E-B3B9-69746C2DA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140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B47CA6-CC98-A643-8CE9-E79134056F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BC5085-44AF-9E4F-8EE9-EC426C275E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630BD-CEC5-D047-891F-3A40D02E6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61EBD-1B83-8B4D-8295-0A1C98063EE7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4ED727-381A-894D-B9CB-AAC5E3930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C6BB7-F77C-6F47-8708-854F003BE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641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DDD4E-6B13-6942-B0AF-62E5E43FD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26D73A-8962-204F-9D64-AC787F4EA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16315-5AC1-B545-AA98-C65BFF0BF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61EBD-1B83-8B4D-8295-0A1C98063EE7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29009E-B17C-7F42-91DE-03EC00D4F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9531E1-D59B-FA40-89B1-09938AA35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057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EDCE0-D57C-B74A-89B4-D734BC568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72EAEA-67E1-7943-A329-B68750A01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57E8C-EAE8-A14D-85ED-BC5587F55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61EBD-1B83-8B4D-8295-0A1C98063EE7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2C025-86B9-F547-A201-40C47E716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7D94C-5B2F-3345-B07A-1337AC123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404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9B243-F130-3B4C-81A1-70FB88E8E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D9919-7A1A-2E49-8153-2BC891705B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81728D-67A1-AC45-BEFA-B6BADE4FFA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33FF25-D601-1A40-B6F3-A64534471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61EBD-1B83-8B4D-8295-0A1C98063EE7}" type="datetimeFigureOut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74EDF4-0DA7-0A4E-8CA7-C59BEEA2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EFA65A-F7A8-6245-B5CB-5C6EB8A00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466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18D63-1D8E-F24C-BCE9-9A81B6074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184579-7AC6-C24E-A3C6-54F66408B4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8684B5-900B-F74E-9534-4317C88587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624E95-A8F7-F547-9BF6-086A82DC06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51B914-FD2C-974C-88D6-AB235474A8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F427E0-F047-E24C-967D-743A0470D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61EBD-1B83-8B4D-8295-0A1C98063EE7}" type="datetimeFigureOut">
              <a:rPr lang="en-US" smtClean="0"/>
              <a:t>8/6/19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0A1296-BF12-4340-97C1-FA406052E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5E49CA-7A3A-D545-8FB5-6EAC5BE4E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728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BA703-2421-D54A-9A13-ACCBBF8AE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6C7B87-D24A-2B4F-8B20-0E3BB8328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61EBD-1B83-8B4D-8295-0A1C98063EE7}" type="datetimeFigureOut">
              <a:rPr lang="en-US" smtClean="0"/>
              <a:t>8/6/19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CDAB86-5FF8-554C-8943-8829644B5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13A1A-B298-B04C-A86F-75D602D07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658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5C5E6B-1E60-7140-8314-80B35E0A5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61EBD-1B83-8B4D-8295-0A1C98063EE7}" type="datetimeFigureOut">
              <a:rPr lang="en-US" smtClean="0"/>
              <a:t>8/6/19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E3194C-CF06-AF4F-BFB7-4057A507B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AEE9D9-D502-144E-A238-0F888295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358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BCAF0-7514-B241-B336-C184A2EED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C3089-AD07-464D-9DDD-506414FB6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E0A12C-1358-E847-A144-B77543912C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33166A-0DF6-7448-9485-E55EFD246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61EBD-1B83-8B4D-8295-0A1C98063EE7}" type="datetimeFigureOut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4ED2A9-958B-5746-81D4-36D0B1F31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64D22D-250F-644C-887B-2566A9428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913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D91D1-815F-8749-B1C6-5857AA390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5FFC75-5BB0-4044-A8F3-0D25C17EF9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FD0CB4-B3F2-F94C-8B77-B9980E9E41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492C76-637E-9E44-82F3-94C3FC53D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61EBD-1B83-8B4D-8295-0A1C98063EE7}" type="datetimeFigureOut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E89B22-4573-D545-B742-109F1DD52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AA683A-479D-B84E-9DA3-CFD0A5A22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915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7000"/>
              </a:schemeClr>
            </a:gs>
            <a:gs pos="48000">
              <a:schemeClr val="accent5">
                <a:lumMod val="97000"/>
                <a:lumOff val="3000"/>
              </a:schemeClr>
            </a:gs>
            <a:gs pos="100000">
              <a:schemeClr val="accent5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A43660-7446-8A44-A851-04E379A64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495930-C9B1-A44F-B84F-0335FF7232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BCE34-137A-924F-80D1-14342F5336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F61EBD-1B83-8B4D-8295-0A1C98063EE7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00C8D-84DF-A149-8AC2-1E533A78D8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84E5E1-C2CE-9544-B642-D3B66C5728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102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ce.ubc.ca/~vincentw/C/BWLcGlobecom10.pdf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github.com/AaronKruchten/PSC-EDA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5D9BE-6CFF-CE4E-88EB-E739ACB6B8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Exploratory Data Analysis on TCP Metrics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14E47E-5338-DA4E-838A-AD861399FE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Aaron </a:t>
            </a:r>
            <a:r>
              <a:rPr lang="en-US" dirty="0" err="1"/>
              <a:t>Kruchten</a:t>
            </a:r>
            <a:endParaRPr lang="en-US" dirty="0"/>
          </a:p>
          <a:p>
            <a:r>
              <a:rPr lang="en-US" dirty="0"/>
              <a:t>Mentors: Bryan Learn and Chris Rapier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16B3DC-061B-A846-8CFC-574A0D49F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0423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F0232-54BD-3345-9D13-409FC8C77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gain from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DA8CE-BAF7-D74F-91E5-CDCC44902D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624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Our Causal analysis verified known facts. </a:t>
            </a:r>
          </a:p>
          <a:p>
            <a:r>
              <a:rPr lang="en-US" dirty="0"/>
              <a:t>Because of this we are confident that we can use the same algorithms to discover future causalities we are not aware of. </a:t>
            </a:r>
          </a:p>
          <a:p>
            <a:r>
              <a:rPr lang="en-US" dirty="0"/>
              <a:t>Code can be easily modified in the future to answer research questions that may come up.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090383-CF98-C443-A1ED-C69BD8DEF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1825625"/>
            <a:ext cx="705078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338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1B0F1-8C7F-344C-A40B-E22B919D3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C456D-4E06-AB41-BD06-E42B235D7E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Bryan Learn </a:t>
            </a:r>
          </a:p>
          <a:p>
            <a:r>
              <a:rPr lang="en-US" dirty="0"/>
              <a:t>Chris Rapier</a:t>
            </a:r>
          </a:p>
        </p:txBody>
      </p:sp>
    </p:spTree>
    <p:extLst>
      <p:ext uri="{BB962C8B-B14F-4D97-AF65-F5344CB8AC3E}">
        <p14:creationId xmlns:p14="http://schemas.microsoft.com/office/powerpoint/2010/main" val="106918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B253B-F30B-5A4A-AD2B-E93161A99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49FBC-9CD7-AA48-B250-1119128A3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Become familiar with exploratory data analysis techniques</a:t>
            </a:r>
          </a:p>
          <a:p>
            <a:r>
              <a:rPr lang="en-US" dirty="0"/>
              <a:t>Learn how to clean messy data</a:t>
            </a:r>
          </a:p>
          <a:p>
            <a:pPr lvl="1"/>
            <a:r>
              <a:rPr lang="en-US" dirty="0"/>
              <a:t>When to impute missing values</a:t>
            </a:r>
          </a:p>
          <a:p>
            <a:pPr lvl="1"/>
            <a:r>
              <a:rPr lang="en-US" dirty="0"/>
              <a:t>Recognizing when data is not useful and when it is appropriate to throw  it out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580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A8219-8F79-A745-9CB6-5BCAAD3E1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3BA3A8-3837-6B4B-B3CB-519D72A420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analysis was done with R/R studio</a:t>
            </a:r>
          </a:p>
          <a:p>
            <a:r>
              <a:rPr lang="en-US" dirty="0"/>
              <a:t>Data was stored in an influx DB database.</a:t>
            </a:r>
          </a:p>
          <a:p>
            <a:pPr lvl="1"/>
            <a:r>
              <a:rPr lang="en-US" dirty="0"/>
              <a:t>An open source database built specifically for time series data</a:t>
            </a:r>
          </a:p>
          <a:p>
            <a:r>
              <a:rPr lang="en-US" dirty="0"/>
              <a:t>Techniques Used Include</a:t>
            </a:r>
          </a:p>
          <a:p>
            <a:pPr lvl="1"/>
            <a:r>
              <a:rPr lang="en-US" dirty="0"/>
              <a:t>Dimension Reduction: PCA</a:t>
            </a:r>
          </a:p>
          <a:p>
            <a:pPr lvl="1"/>
            <a:r>
              <a:rPr lang="en-US" dirty="0"/>
              <a:t>Regression Analysis: Linear/nonlinear and nonparametric</a:t>
            </a:r>
          </a:p>
          <a:p>
            <a:pPr lvl="1"/>
            <a:r>
              <a:rPr lang="en-US" dirty="0"/>
              <a:t>Clustering/Unsupervised Learning: K-means, Spectral, Hierarchical</a:t>
            </a:r>
          </a:p>
          <a:p>
            <a:pPr lvl="1"/>
            <a:r>
              <a:rPr lang="en-US" dirty="0"/>
              <a:t>Causal Discovery Algorithms: PC algorithm with </a:t>
            </a:r>
            <a:r>
              <a:rPr lang="en-US" dirty="0" err="1"/>
              <a:t>disCItest</a:t>
            </a:r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444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4B6DA-9EAC-7949-9E54-61A5BB72B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Results/Discussion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3FE4E-70AF-4B4B-B591-5307EC56B7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detailing the performance of two data transfer nodes BR33 and BR34. </a:t>
            </a:r>
          </a:p>
          <a:p>
            <a:pPr lvl="1"/>
            <a:r>
              <a:rPr lang="en-US" dirty="0"/>
              <a:t>Data is measured approximately once every minute and records about 140 different metrics concerning flow performance listed in RFC 4898</a:t>
            </a:r>
          </a:p>
          <a:p>
            <a:pPr lvl="1"/>
            <a:r>
              <a:rPr lang="en-US" dirty="0"/>
              <a:t>Data is larger than 60 gigabytes and contains measurements of approximately 377 thousand flows and 842 million data points. </a:t>
            </a:r>
          </a:p>
          <a:p>
            <a:pPr lvl="1"/>
            <a:r>
              <a:rPr lang="en-US" dirty="0"/>
              <a:t>We were primarily concerned with the following measurements</a:t>
            </a:r>
          </a:p>
          <a:p>
            <a:pPr lvl="2"/>
            <a:r>
              <a:rPr lang="en-US" dirty="0"/>
              <a:t>HCDataOctetsOut, OctetsRetrans, HCDataOctetsIn, ElapsedSecs, CurMSS, PipeSize, MaxPipeSize, CurRTO, CongSignals, CurCwnd, CurSsthresh, Timeouts, CurRwinSent, MaxRwinSent, ZeroRwinSent, CurRwinRcvd,MaxRwinRcvd,MaxRwinRcvd, ZeroRwinRcvd</a:t>
            </a:r>
          </a:p>
          <a:p>
            <a:r>
              <a:rPr lang="en-US" dirty="0"/>
              <a:t>We did many different kinds of analysis. I will now summarize some of the most interesting things I did over the summer. </a:t>
            </a:r>
          </a:p>
        </p:txBody>
      </p:sp>
    </p:spTree>
    <p:extLst>
      <p:ext uri="{BB962C8B-B14F-4D97-AF65-F5344CB8AC3E}">
        <p14:creationId xmlns:p14="http://schemas.microsoft.com/office/powerpoint/2010/main" val="1313170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4161E-EA20-434A-B314-016F4D474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2474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/>
              <a:t>Steady State Throughput Model for TCP Cubic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C4302B5-475C-A24B-A657-111A80689A7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253330"/>
                <a:ext cx="5493327" cy="5092052"/>
              </a:xfrm>
            </p:spPr>
            <p:txBody>
              <a:bodyPr>
                <a:normAutofit lnSpcReduction="10000"/>
              </a:bodyPr>
              <a:lstStyle/>
              <a:p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𝑊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𝑅𝑇𝑇</m:t>
                    </m:r>
                  </m:oMath>
                </a14:m>
                <a:r>
                  <a:rPr lang="en-US" sz="1800" b="0" dirty="0"/>
                  <a:t> (The Max congestion Window Size)</a:t>
                </a:r>
              </a:p>
              <a:p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𝑙𝑜𝑠𝑠</m:t>
                            </m:r>
                          </m:sub>
                        </m:sSub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 </m:t>
                    </m:r>
                    <m:r>
                      <m:rPr>
                        <m:sty m:val="p"/>
                      </m:rPr>
                      <a:rPr lang="en-US" sz="18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exp</m:t>
                    </m:r>
                    <m:r>
                      <a:rPr lang="en-US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</m:t>
                    </m:r>
                    <m:r>
                      <m:rPr>
                        <m:sty m:val="p"/>
                      </m:rPr>
                      <a:rPr lang="en-US" sz="18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</m:oMath>
                </a14:m>
                <a:r>
                  <a:rPr lang="en-US" sz="1800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𝑙𝑜𝑠𝑠</m:t>
                        </m:r>
                      </m:sub>
                    </m:sSub>
                  </m:oMath>
                </a14:m>
                <a:r>
                  <a:rPr lang="en-US" sz="1800" b="0" dirty="0"/>
                  <a:t>)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𝑙𝑜𝑠𝑠</m:t>
                        </m:r>
                      </m:sub>
                    </m:sSub>
                  </m:oMath>
                </a14:m>
                <a:r>
                  <a:rPr lang="en-US" sz="1800" b="0" dirty="0"/>
                  <a:t> &gt; 0 (we estimate lambda from the data)</a:t>
                </a:r>
              </a:p>
              <a:p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𝓌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US" sz="1800" b="0" dirty="0"/>
                  <a:t>) =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sSup>
                      <m:sSup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en-US" sz="1800" b="0" dirty="0" smtClean="0"/>
                          <m:t>(</m:t>
                        </m:r>
                        <m:r>
                          <a:rPr lang="en-US" sz="18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  <m:r>
                          <m:rPr>
                            <m:nor/>
                          </m:rPr>
                          <a:rPr lang="en-US" sz="1800" b="0" dirty="0"/>
                          <m:t> – </m:t>
                        </m:r>
                        <m:rad>
                          <m:rad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deg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(1−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  <m:r>
                              <m:rPr>
                                <m:nor/>
                              </m:rPr>
                              <a:rPr lang="en-US" sz="1800" dirty="0"/>
                              <m:t>)</m:t>
                            </m:r>
                            <m:r>
                              <m:rPr>
                                <m:nor/>
                              </m:rPr>
                              <a:rPr lang="en-US" sz="1800" dirty="0"/>
                              <m:t>x</m:t>
                            </m:r>
                            <m:r>
                              <m:rPr>
                                <m:nor/>
                              </m:rPr>
                              <a:rPr lang="en-US" sz="1800" dirty="0"/>
                              <m:t>/</m:t>
                            </m:r>
                            <m:r>
                              <a:rPr lang="en-US" sz="180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</m:rad>
                        <m:r>
                          <a:rPr lang="en-US" sz="1800" b="0" i="0" smtClean="0">
                            <a:latin typeface="Cambria Math" panose="02040503050406030204" pitchFamily="18" charset="0"/>
                          </a:rPr>
                          <m:t> )</m:t>
                        </m:r>
                      </m:e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sz="1800" dirty="0"/>
                  <a:t> + x (Window Size since last loss event)</a:t>
                </a:r>
              </a:p>
              <a:p>
                <a:r>
                  <a:rPr lang="en-US" sz="1800" dirty="0"/>
                  <a:t>D(</a:t>
                </a:r>
                <a:r>
                  <a:rPr lang="en-US" sz="1800" dirty="0" err="1"/>
                  <a:t>x,y</a:t>
                </a:r>
                <a:r>
                  <a:rPr lang="en-US" sz="1800" dirty="0"/>
                  <a:t>) = </a:t>
                </a:r>
                <a14:m>
                  <m:oMath xmlns:m="http://schemas.openxmlformats.org/officeDocument/2006/math">
                    <m:rad>
                      <m:rad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radPr>
                      <m:deg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3</m:t>
                        </m:r>
                      </m:deg>
                      <m:e>
                        <m:f>
                          <m:fPr>
                            <m:ctrlPr>
                              <a:rPr lang="en-US" sz="18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num>
                          <m:den>
                            <m:r>
                              <a:rPr lang="en-US" sz="1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den>
                        </m:f>
                      </m:e>
                    </m:rad>
                  </m:oMath>
                </a14:m>
                <a:r>
                  <a:rPr lang="en-US" sz="1800" dirty="0"/>
                  <a:t> + </a:t>
                </a:r>
                <a14:m>
                  <m:oMath xmlns:m="http://schemas.openxmlformats.org/officeDocument/2006/math">
                    <m:rad>
                      <m:rad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radPr>
                      <m:deg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3</m:t>
                        </m:r>
                      </m:deg>
                      <m:e>
                        <m:f>
                          <m:fPr>
                            <m:ctrlPr>
                              <a:rPr lang="en-US" sz="18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d>
                              <m:dPr>
                                <m:ctrlP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d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num>
                          <m:den>
                            <m:r>
                              <a:rPr lang="en-US" sz="1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den>
                        </m:f>
                      </m:e>
                    </m:rad>
                  </m:oMath>
                </a14:m>
                <a:endParaRPr lang="en-US" sz="1800" dirty="0"/>
              </a:p>
              <a:p>
                <a:r>
                  <a:rPr lang="en-US" sz="1800" dirty="0"/>
                  <a:t>We partition the interval [0,W] into N equal subintervals  where [(i-1)W/N, </a:t>
                </a:r>
                <a:r>
                  <a:rPr lang="en-US" sz="1800" dirty="0" err="1"/>
                  <a:t>i</a:t>
                </a:r>
                <a:r>
                  <a:rPr lang="en-US" sz="1800" dirty="0"/>
                  <a:t>*W/N] is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𝑡h</m:t>
                        </m:r>
                      </m:sub>
                    </m:sSub>
                  </m:oMath>
                </a14:m>
                <a:r>
                  <a:rPr lang="en-US" sz="1800" dirty="0"/>
                  <a:t> interval with </a:t>
                </a:r>
                <a:r>
                  <a:rPr lang="en-US" sz="1800" dirty="0" err="1"/>
                  <a:t>i</a:t>
                </a:r>
                <a:r>
                  <a:rPr lang="en-US" sz="1800" dirty="0"/>
                  <a:t> ∊ {1,2…,N}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1800" b="0" i="0" smtClean="0">
                            <a:latin typeface="Cambria Math" panose="02040503050406030204" pitchFamily="18" charset="0"/>
                          </a:rPr>
                          <m:t>i</m:t>
                        </m:r>
                        <m:r>
                          <a:rPr lang="en-US" sz="1800" b="0" i="0" smtClean="0">
                            <a:latin typeface="Cambria Math" panose="02040503050406030204" pitchFamily="18" charset="0"/>
                          </a:rPr>
                          <m:t> −0.5</m:t>
                        </m:r>
                      </m:e>
                    </m:d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∗</m:t>
                    </m:r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W</m:t>
                    </m:r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/</m:t>
                    </m:r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N</m:t>
                    </m:r>
                  </m:oMath>
                </a14:m>
                <a:endParaRPr lang="en-US" sz="1800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𝑚𝑖𝑛</m:t>
                        </m:r>
                      </m:sup>
                    </m:sSubSup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max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∗</m:t>
                    </m:r>
                    <m:f>
                      <m:f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num>
                      <m:den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800" dirty="0"/>
                  <a:t>,0)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p>
                    </m:sSubSup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𝐷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f>
                          <m:f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</m:num>
                          <m:den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den>
                        </m:f>
                      </m:e>
                    </m:d>
                  </m:oMath>
                </a14:m>
                <a:endParaRPr lang="en-US" sz="1800" b="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1800" b="0" dirty="0"/>
                  <a:t> = exp(-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sz="1800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∗ </m:t>
                        </m:r>
                        <m: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𝑚𝑖𝑛</m:t>
                        </m:r>
                      </m:sup>
                    </m:sSubSup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) −</m:t>
                    </m:r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exp</m:t>
                    </m:r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(−</m:t>
                    </m:r>
                    <m:r>
                      <m:rPr>
                        <m:sty m:val="p"/>
                      </m:rPr>
                      <a:rPr lang="el-GR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sSubSup>
                      <m:sSubSup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𝑚𝑖𝑛</m:t>
                        </m:r>
                      </m:sup>
                    </m:sSubSup>
                  </m:oMath>
                </a14:m>
                <a:r>
                  <a:rPr lang="en-US" sz="1800" b="0" dirty="0"/>
                  <a:t>) (The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𝑡h</m:t>
                        </m:r>
                      </m:sub>
                    </m:sSub>
                  </m:oMath>
                </a14:m>
                <a:r>
                  <a:rPr lang="en-US" sz="1800" b="0" dirty="0"/>
                  <a:t> transition probability)</a:t>
                </a:r>
              </a:p>
              <a:p>
                <a:endParaRPr lang="en-US" sz="1300" b="0" dirty="0"/>
              </a:p>
              <a:p>
                <a:endParaRPr lang="en-US" sz="1600" b="0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C4302B5-475C-A24B-A657-111A80689A7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253330"/>
                <a:ext cx="5493327" cy="5092052"/>
              </a:xfrm>
              <a:blipFill>
                <a:blip r:embed="rId2"/>
                <a:stretch>
                  <a:fillRect l="-691" t="-1493" r="-11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6EC3D6D-79E1-5947-8BC3-A04B264AE762}"/>
                  </a:ext>
                </a:extLst>
              </p:cNvPr>
              <p:cNvSpPr txBox="1"/>
              <p:nvPr/>
            </p:nvSpPr>
            <p:spPr>
              <a:xfrm>
                <a:off x="6871855" y="1253330"/>
                <a:ext cx="5056909" cy="44623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nary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US" dirty="0"/>
                  <a:t> 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∈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1,2,3…,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e>
                    </m:d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nary>
                  </m:oMath>
                </a14:m>
                <a:r>
                  <a:rPr lang="en-US" dirty="0"/>
                  <a:t> (We  solve for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with a system of linear equations)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 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den>
                    </m:f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𝑤𝑖𝑡h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𝐿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ad>
                      <m:ra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deg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(1−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den>
                        </m:f>
                      </m:e>
                    </m:rad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Average Bandwidth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nary>
                              <m:naryPr>
                                <m:chr m:val="∑"/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</m:e>
                            </m:nary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nary>
                              <m:naryPr>
                                <m:chr m:val="∑"/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</m:e>
                            </m:nary>
                          </m:e>
                        </m:nary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∗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den>
                    </m:f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Source: </a:t>
                </a:r>
                <a:r>
                  <a:rPr lang="en-US" dirty="0">
                    <a:hlinkClick r:id="rId3"/>
                  </a:rPr>
                  <a:t>http://www.ece.ubc.ca/~vincentw/C/BWLcGlobecom10.pdf</a:t>
                </a: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6EC3D6D-79E1-5947-8BC3-A04B264AE7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1855" y="1253330"/>
                <a:ext cx="5056909" cy="4462312"/>
              </a:xfrm>
              <a:prstGeom prst="rect">
                <a:avLst/>
              </a:prstGeom>
              <a:blipFill>
                <a:blip r:embed="rId4"/>
                <a:stretch>
                  <a:fillRect l="-501" t="-9091" r="-5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>
            <a:extLst>
              <a:ext uri="{FF2B5EF4-FFF2-40B4-BE49-F238E27FC236}">
                <a16:creationId xmlns:a16="http://schemas.microsoft.com/office/drawing/2014/main" id="{19D8305F-978E-8F43-A5A9-955DAF7716B3}"/>
              </a:ext>
            </a:extLst>
          </p:cNvPr>
          <p:cNvSpPr/>
          <p:nvPr/>
        </p:nvSpPr>
        <p:spPr>
          <a:xfrm>
            <a:off x="838200" y="1478037"/>
            <a:ext cx="5631873" cy="6555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C22DDC-9DD4-FF4E-BCE5-A57DF7E334F0}"/>
              </a:ext>
            </a:extLst>
          </p:cNvPr>
          <p:cNvSpPr/>
          <p:nvPr/>
        </p:nvSpPr>
        <p:spPr>
          <a:xfrm>
            <a:off x="838200" y="5379963"/>
            <a:ext cx="5451764" cy="6883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771A228-AA2C-8648-88BC-15D7FEB35941}"/>
              </a:ext>
            </a:extLst>
          </p:cNvPr>
          <p:cNvSpPr/>
          <p:nvPr/>
        </p:nvSpPr>
        <p:spPr>
          <a:xfrm>
            <a:off x="6871855" y="1634836"/>
            <a:ext cx="4862945" cy="8728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58AE3D-5A88-8047-AF8E-7DEC55E17399}"/>
              </a:ext>
            </a:extLst>
          </p:cNvPr>
          <p:cNvSpPr/>
          <p:nvPr/>
        </p:nvSpPr>
        <p:spPr>
          <a:xfrm>
            <a:off x="6871855" y="3429000"/>
            <a:ext cx="4932218" cy="5749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758F09-425E-1C47-A76D-923D5A477228}"/>
              </a:ext>
            </a:extLst>
          </p:cNvPr>
          <p:cNvSpPr txBox="1"/>
          <p:nvPr/>
        </p:nvSpPr>
        <p:spPr>
          <a:xfrm>
            <a:off x="7065818" y="4862945"/>
            <a:ext cx="47382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these formulas depend on the lambda value computed from the data which depends on the exponential distribution assumption we will talk about. </a:t>
            </a:r>
          </a:p>
        </p:txBody>
      </p:sp>
    </p:spTree>
    <p:extLst>
      <p:ext uri="{BB962C8B-B14F-4D97-AF65-F5344CB8AC3E}">
        <p14:creationId xmlns:p14="http://schemas.microsoft.com/office/powerpoint/2010/main" val="3391601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E7232-EA76-EF49-B489-A274084D9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Exponential Distribution Assumption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EE7327F-9B5C-0147-8F5D-D8EC3E5C9D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9629" y="1412440"/>
            <a:ext cx="7501644" cy="462958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78A8249-2760-0647-BC8B-0E69DDC2CC44}"/>
                  </a:ext>
                </a:extLst>
              </p:cNvPr>
              <p:cNvSpPr txBox="1"/>
              <p:nvPr/>
            </p:nvSpPr>
            <p:spPr>
              <a:xfrm>
                <a:off x="8645236" y="1412440"/>
                <a:ext cx="3048000" cy="52156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200" dirty="0"/>
                  <a:t>Average Bandwidth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nary>
                              <m:naryPr>
                                <m:chr m:val="∑"/>
                                <m:ctrlPr>
                                  <a:rPr lang="en-US" sz="220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sz="22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sz="22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sz="22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</m:e>
                            </m:nary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ctrlPr>
                              <a:rPr lang="en-US" sz="22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nary>
                              <m:naryPr>
                                <m:chr m:val="∑"/>
                                <m:ctrlPr>
                                  <a:rPr lang="en-US" sz="220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sz="22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sz="22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sz="22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200" b="0" i="1" smtClean="0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</m:e>
                            </m:nary>
                          </m:e>
                        </m:nary>
                      </m:den>
                    </m:f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 ∗</m:t>
                    </m:r>
                    <m:f>
                      <m:f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den>
                    </m:f>
                  </m:oMath>
                </a14:m>
                <a:endParaRPr lang="en-US" sz="2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200" dirty="0"/>
                  <a:t>Average amount of time between packet loss was estimated and may not be correct.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22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200" dirty="0"/>
                  <a:t> depend on the red line approximating the rectangles well.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200" dirty="0"/>
                  <a:t>Our analytical model is not working well. What do we do next?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78A8249-2760-0647-BC8B-0E69DDC2CC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45236" y="1412440"/>
                <a:ext cx="3048000" cy="5215659"/>
              </a:xfrm>
              <a:prstGeom prst="rect">
                <a:avLst/>
              </a:prstGeom>
              <a:blipFill>
                <a:blip r:embed="rId3"/>
                <a:stretch>
                  <a:fillRect l="-2075" t="-485" b="-14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3278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7E3291-B5D2-1A45-A3DA-0357DAD02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3DAC0251-863D-7946-A39B-099736C05B3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For each edge in the graph (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type m:val="noBar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17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dirty="0"/>
                  <a:t> = 136 edges)</a:t>
                </a:r>
              </a:p>
              <a:p>
                <a:pPr lvl="1"/>
                <a:r>
                  <a:rPr lang="en-US" dirty="0"/>
                  <a:t>Let X and Y be two vertices joined by the edge</a:t>
                </a:r>
              </a:p>
              <a:p>
                <a:pPr lvl="1"/>
                <a:r>
                  <a:rPr lang="en-US" dirty="0"/>
                  <a:t>Test if X and Y are independent. </a:t>
                </a:r>
              </a:p>
              <a:p>
                <a:pPr lvl="2"/>
                <a:r>
                  <a:rPr lang="en-US" dirty="0"/>
                  <a:t>If they are remove the edge and check the next one. </a:t>
                </a:r>
              </a:p>
              <a:p>
                <a:pPr lvl="2"/>
                <a:r>
                  <a:rPr lang="en-US" dirty="0"/>
                  <a:t>If not test if they are independent while conditioning on a subset of the other 15 vertices</a:t>
                </a:r>
              </a:p>
              <a:p>
                <a:pPr lvl="2"/>
                <a:r>
                  <a:rPr lang="en-US" dirty="0"/>
                  <a:t>If all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15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=32768</m:t>
                    </m:r>
                  </m:oMath>
                </a14:m>
                <a:r>
                  <a:rPr lang="en-US" dirty="0"/>
                  <a:t> subsets fail to be independent leave the edge in the graph. </a:t>
                </a:r>
              </a:p>
              <a:p>
                <a:r>
                  <a:rPr lang="en-US" dirty="0"/>
                  <a:t>We used the </a:t>
                </a:r>
                <a:r>
                  <a:rPr lang="en-US" dirty="0" err="1"/>
                  <a:t>disCITest</a:t>
                </a:r>
                <a:endParaRPr lang="en-US" dirty="0"/>
              </a:p>
              <a:p>
                <a:pPr lvl="1"/>
                <a:r>
                  <a:rPr lang="en-US" dirty="0"/>
                  <a:t>Assumes the data is discrete</a:t>
                </a:r>
              </a:p>
              <a:p>
                <a:pPr lvl="1"/>
                <a:r>
                  <a:rPr lang="en-US" dirty="0"/>
                  <a:t> Is a more general form of the chi squared test of independence. </a:t>
                </a:r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3DAC0251-863D-7946-A39B-099736C05B3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1462" r="-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44669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F1E9FFF-8FFD-9547-88BC-819CFF52C222}"/>
              </a:ext>
            </a:extLst>
          </p:cNvPr>
          <p:cNvSpPr txBox="1"/>
          <p:nvPr/>
        </p:nvSpPr>
        <p:spPr>
          <a:xfrm>
            <a:off x="401783" y="526473"/>
            <a:ext cx="2642360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Directed acyclic graph (DAG)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Causal graph formed on a random sample of about 2000 flows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About 500 megabytes of data were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Took 3 hours and 20 minutes to complete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Can be parallelized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6FAEDC-E44A-D54C-AC6F-6DBAC37EF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4143" y="685800"/>
            <a:ext cx="8890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747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4BE93-E73A-5A43-BC47-DDC6D605D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gain from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A8968-6C3C-AF4F-A426-C56366058C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interface in R that will allow future researchers to easily analyze the data if they want to.</a:t>
            </a:r>
          </a:p>
          <a:p>
            <a:r>
              <a:rPr lang="en-US" dirty="0"/>
              <a:t>Can easily be converted to a pandas data frame for analysis in Python</a:t>
            </a:r>
          </a:p>
          <a:p>
            <a:r>
              <a:rPr lang="en-US" dirty="0">
                <a:hlinkClick r:id="rId2"/>
              </a:rPr>
              <a:t>https://github.com/AaronKruchten/PSC-EDA</a:t>
            </a:r>
            <a:endParaRPr lang="en-US" dirty="0"/>
          </a:p>
          <a:p>
            <a:endParaRPr lang="en-US" dirty="0"/>
          </a:p>
        </p:txBody>
      </p:sp>
      <p:pic>
        <p:nvPicPr>
          <p:cNvPr id="1025" name="Picture 1" descr="page1image1832288">
            <a:extLst>
              <a:ext uri="{FF2B5EF4-FFF2-40B4-BE49-F238E27FC236}">
                <a16:creationId xmlns:a16="http://schemas.microsoft.com/office/drawing/2014/main" id="{F48FDD53-494C-AB44-A399-2CFEC2ED94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0"/>
            <a:ext cx="6913418" cy="6913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5446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9414</TotalTime>
  <Words>769</Words>
  <Application>Microsoft Macintosh PowerPoint</Application>
  <PresentationFormat>Widescreen</PresentationFormat>
  <Paragraphs>78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Exploratory Data Analysis on TCP Metrics </vt:lpstr>
      <vt:lpstr>Learning Objectives</vt:lpstr>
      <vt:lpstr>Methods</vt:lpstr>
      <vt:lpstr>Results/Discussion</vt:lpstr>
      <vt:lpstr>Steady State Throughput Model for TCP Cubic</vt:lpstr>
      <vt:lpstr>Exponential Distribution Assumption</vt:lpstr>
      <vt:lpstr>PC Algorithm</vt:lpstr>
      <vt:lpstr>PowerPoint Presentation</vt:lpstr>
      <vt:lpstr>What did we gain from this?</vt:lpstr>
      <vt:lpstr>What did we gain from this?</vt:lpstr>
      <vt:lpstr>Acknowledgement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Exploratory Data Analysis on TCP Metrics. </dc:title>
  <dc:creator>akruchte</dc:creator>
  <cp:lastModifiedBy>akruchte</cp:lastModifiedBy>
  <cp:revision>82</cp:revision>
  <dcterms:created xsi:type="dcterms:W3CDTF">2019-07-29T13:54:12Z</dcterms:created>
  <dcterms:modified xsi:type="dcterms:W3CDTF">2019-08-06T14:03:01Z</dcterms:modified>
</cp:coreProperties>
</file>

<file path=docProps/thumbnail.jpeg>
</file>